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4"/>
  </p:notesMasterIdLst>
  <p:sldIdLst>
    <p:sldId id="259" r:id="rId5"/>
    <p:sldId id="285" r:id="rId6"/>
    <p:sldId id="261" r:id="rId7"/>
    <p:sldId id="280" r:id="rId8"/>
    <p:sldId id="284" r:id="rId9"/>
    <p:sldId id="370" r:id="rId10"/>
    <p:sldId id="283" r:id="rId11"/>
    <p:sldId id="291" r:id="rId12"/>
    <p:sldId id="389" r:id="rId13"/>
    <p:sldId id="327" r:id="rId14"/>
    <p:sldId id="386" r:id="rId15"/>
    <p:sldId id="390" r:id="rId16"/>
    <p:sldId id="335" r:id="rId17"/>
    <p:sldId id="336" r:id="rId18"/>
    <p:sldId id="301" r:id="rId19"/>
    <p:sldId id="350" r:id="rId20"/>
    <p:sldId id="351" r:id="rId21"/>
    <p:sldId id="352" r:id="rId22"/>
    <p:sldId id="265" r:id="rId23"/>
  </p:sldIdLst>
  <p:sldSz cx="12192000" cy="6858000"/>
  <p:notesSz cx="6797675" cy="9928225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ho Rönni" initials="JR" lastIdx="1" clrIdx="0">
    <p:extLst>
      <p:ext uri="{19B8F6BF-5375-455C-9EA6-DF929625EA0E}">
        <p15:presenceInfo xmlns:p15="http://schemas.microsoft.com/office/powerpoint/2012/main" userId="Juho Rönn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C25F4DC-5E86-4841-BCD1-0EF536F3A620}" v="5" dt="2022-06-15T02:38:59.2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94" autoAdjust="0"/>
    <p:restoredTop sz="97027" autoAdjust="0"/>
  </p:normalViewPr>
  <p:slideViewPr>
    <p:cSldViewPr snapToGrid="0">
      <p:cViewPr varScale="1">
        <p:scale>
          <a:sx n="75" d="100"/>
          <a:sy n="75" d="100"/>
        </p:scale>
        <p:origin x="102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63E0D5-8D6D-4A4C-AC9A-BD0F74A5D144}" type="datetimeFigureOut">
              <a:t>28.11.2022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ADF7AF-7949-9E41-BB3F-D11751355EA6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54577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siv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Kuva 15">
            <a:extLst>
              <a:ext uri="{FF2B5EF4-FFF2-40B4-BE49-F238E27FC236}">
                <a16:creationId xmlns:a16="http://schemas.microsoft.com/office/drawing/2014/main" id="{D7624739-F09F-A842-BABA-A6C0F3974B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1475" y="368300"/>
            <a:ext cx="11449050" cy="5400676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338D97-A230-9848-9792-5052D9554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61548" y="1363306"/>
            <a:ext cx="918410" cy="27699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12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fld id="{42602467-3A8B-423D-8470-5562645A26CA}" type="datetime1">
              <a:rPr lang="fi-FI" smtClean="0"/>
              <a:t>28.11.2022</a:t>
            </a:fld>
            <a:endParaRPr lang="fi-FI"/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628F5231-7896-BA4C-AACE-FA070AE01DD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3638" y="1251868"/>
            <a:ext cx="3628800" cy="3628800"/>
          </a:xfrm>
          <a:prstGeom prst="rect">
            <a:avLst/>
          </a:prstGeom>
        </p:spPr>
      </p:pic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9EC8DC2-ABFA-7A40-AAE7-82E644A7B08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61310" y="3806276"/>
            <a:ext cx="3989778" cy="1074392"/>
          </a:xfrm>
        </p:spPr>
        <p:txBody>
          <a:bodyPr/>
          <a:lstStyle>
            <a:lvl1pPr marL="6350" indent="0" algn="l">
              <a:lnSpc>
                <a:spcPts val="2500"/>
              </a:lnSpc>
              <a:buNone/>
              <a:tabLst/>
              <a:defRPr sz="2300" b="1">
                <a:solidFill>
                  <a:schemeClr val="bg1"/>
                </a:solidFill>
              </a:defRPr>
            </a:lvl1pPr>
            <a:lvl2pPr marL="6350" indent="0" algn="l">
              <a:buNone/>
              <a:tabLst/>
              <a:defRPr sz="2300" b="1">
                <a:solidFill>
                  <a:schemeClr val="bg1"/>
                </a:solidFill>
              </a:defRPr>
            </a:lvl2pPr>
            <a:lvl3pPr marL="6350" indent="0" algn="l">
              <a:buNone/>
              <a:tabLst/>
              <a:defRPr sz="2300" b="1">
                <a:solidFill>
                  <a:schemeClr val="bg1"/>
                </a:solidFill>
              </a:defRPr>
            </a:lvl3pPr>
            <a:lvl4pPr marL="6350" indent="0" algn="l">
              <a:buNone/>
              <a:tabLst/>
              <a:defRPr sz="2300" b="1">
                <a:solidFill>
                  <a:schemeClr val="bg1"/>
                </a:solidFill>
              </a:defRPr>
            </a:lvl4pPr>
            <a:lvl5pPr marL="6350" indent="0" algn="l">
              <a:buNone/>
              <a:tabLst/>
              <a:defRPr sz="23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893109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76ADBA6-C7E2-D64E-9D77-470509ECF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3638" y="760881"/>
            <a:ext cx="9864724" cy="664797"/>
          </a:xfrm>
        </p:spPr>
        <p:txBody>
          <a:bodyPr>
            <a:no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E5B0977-FBAE-0843-91A1-195E39554C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3639" y="1903293"/>
            <a:ext cx="9864724" cy="1676293"/>
          </a:xfrm>
        </p:spPr>
        <p:txBody>
          <a:bodyPr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544157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itos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Kuva 15">
            <a:extLst>
              <a:ext uri="{FF2B5EF4-FFF2-40B4-BE49-F238E27FC236}">
                <a16:creationId xmlns:a16="http://schemas.microsoft.com/office/drawing/2014/main" id="{D7624739-F09F-A842-BABA-A6C0F3974B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1475" y="368300"/>
            <a:ext cx="11449050" cy="5400676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628F5231-7896-BA4C-AACE-FA070AE01DD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3638" y="1251868"/>
            <a:ext cx="3628800" cy="3628800"/>
          </a:xfrm>
          <a:prstGeom prst="rect">
            <a:avLst/>
          </a:prstGeom>
        </p:spPr>
      </p:pic>
      <p:sp>
        <p:nvSpPr>
          <p:cNvPr id="6" name="Tekstin paikkamerkki 2">
            <a:extLst>
              <a:ext uri="{FF2B5EF4-FFF2-40B4-BE49-F238E27FC236}">
                <a16:creationId xmlns:a16="http://schemas.microsoft.com/office/drawing/2014/main" id="{52F6A9C2-5B5B-D047-BE59-21319B40440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61311" y="1448805"/>
            <a:ext cx="3989778" cy="1074392"/>
          </a:xfrm>
        </p:spPr>
        <p:txBody>
          <a:bodyPr/>
          <a:lstStyle>
            <a:lvl1pPr marL="6350" indent="0" algn="l">
              <a:lnSpc>
                <a:spcPts val="2500"/>
              </a:lnSpc>
              <a:buNone/>
              <a:tabLst/>
              <a:defRPr sz="3000" b="1">
                <a:solidFill>
                  <a:schemeClr val="bg1"/>
                </a:solidFill>
              </a:defRPr>
            </a:lvl1pPr>
            <a:lvl2pPr marL="6350" indent="0" algn="l">
              <a:buNone/>
              <a:tabLst/>
              <a:defRPr sz="2300" b="1">
                <a:solidFill>
                  <a:schemeClr val="bg1"/>
                </a:solidFill>
              </a:defRPr>
            </a:lvl2pPr>
            <a:lvl3pPr marL="6350" indent="0" algn="l">
              <a:buNone/>
              <a:tabLst/>
              <a:defRPr sz="2300" b="1">
                <a:solidFill>
                  <a:schemeClr val="bg1"/>
                </a:solidFill>
              </a:defRPr>
            </a:lvl3pPr>
            <a:lvl4pPr marL="6350" indent="0" algn="l">
              <a:buNone/>
              <a:tabLst/>
              <a:defRPr sz="2300" b="1">
                <a:solidFill>
                  <a:schemeClr val="bg1"/>
                </a:solidFill>
              </a:defRPr>
            </a:lvl4pPr>
            <a:lvl5pPr marL="6350" indent="0" algn="l">
              <a:buNone/>
              <a:tabLst/>
              <a:defRPr sz="23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Tekstin paikkamerkki 2">
            <a:extLst>
              <a:ext uri="{FF2B5EF4-FFF2-40B4-BE49-F238E27FC236}">
                <a16:creationId xmlns:a16="http://schemas.microsoft.com/office/drawing/2014/main" id="{4ADB0C00-F06B-6344-BF07-1D248EA0CFB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61310" y="3687256"/>
            <a:ext cx="2706783" cy="1193411"/>
          </a:xfrm>
        </p:spPr>
        <p:txBody>
          <a:bodyPr/>
          <a:lstStyle>
            <a:lvl1pPr marL="6350" indent="0" algn="l">
              <a:lnSpc>
                <a:spcPts val="1920"/>
              </a:lnSpc>
              <a:buNone/>
              <a:tabLst/>
              <a:defRPr sz="1600" b="0">
                <a:solidFill>
                  <a:schemeClr val="bg1"/>
                </a:solidFill>
              </a:defRPr>
            </a:lvl1pPr>
            <a:lvl2pPr marL="6350" indent="0" algn="l">
              <a:buNone/>
              <a:tabLst/>
              <a:defRPr sz="2300" b="1">
                <a:solidFill>
                  <a:schemeClr val="bg1"/>
                </a:solidFill>
              </a:defRPr>
            </a:lvl2pPr>
            <a:lvl3pPr marL="6350" indent="0" algn="l">
              <a:buNone/>
              <a:tabLst/>
              <a:defRPr sz="2300" b="1">
                <a:solidFill>
                  <a:schemeClr val="bg1"/>
                </a:solidFill>
              </a:defRPr>
            </a:lvl3pPr>
            <a:lvl4pPr marL="6350" indent="0" algn="l">
              <a:buNone/>
              <a:tabLst/>
              <a:defRPr sz="2300" b="1">
                <a:solidFill>
                  <a:schemeClr val="bg1"/>
                </a:solidFill>
              </a:defRPr>
            </a:lvl4pPr>
            <a:lvl5pPr marL="6350" indent="0" algn="l">
              <a:buNone/>
              <a:tabLst/>
              <a:defRPr sz="23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631921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siv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AB42AA0E-1E03-854E-874B-5ABD521437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1475" y="368300"/>
            <a:ext cx="11449050" cy="5400675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338D97-A230-9848-9792-5052D9554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61548" y="1363306"/>
            <a:ext cx="918410" cy="27699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12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fld id="{F8926BB1-94E0-48C1-A60F-ECA0DE71F264}" type="datetime1">
              <a:rPr lang="fi-FI" smtClean="0"/>
              <a:t>28.11.2022</a:t>
            </a:fld>
            <a:endParaRPr lang="fi-FI"/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628F5231-7896-BA4C-AACE-FA070AE01DD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3638" y="1251868"/>
            <a:ext cx="3628800" cy="3628800"/>
          </a:xfrm>
          <a:prstGeom prst="rect">
            <a:avLst/>
          </a:prstGeom>
        </p:spPr>
      </p:pic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9EC8DC2-ABFA-7A40-AAE7-82E644A7B08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61310" y="3806276"/>
            <a:ext cx="3989778" cy="1074392"/>
          </a:xfrm>
        </p:spPr>
        <p:txBody>
          <a:bodyPr/>
          <a:lstStyle>
            <a:lvl1pPr marL="6350" indent="0" algn="l">
              <a:lnSpc>
                <a:spcPts val="2500"/>
              </a:lnSpc>
              <a:buNone/>
              <a:tabLst/>
              <a:defRPr sz="2300" b="1">
                <a:solidFill>
                  <a:schemeClr val="bg1"/>
                </a:solidFill>
              </a:defRPr>
            </a:lvl1pPr>
            <a:lvl2pPr marL="6350" indent="0" algn="l">
              <a:buNone/>
              <a:tabLst/>
              <a:defRPr sz="2300" b="1">
                <a:solidFill>
                  <a:schemeClr val="bg1"/>
                </a:solidFill>
              </a:defRPr>
            </a:lvl2pPr>
            <a:lvl3pPr marL="6350" indent="0" algn="l">
              <a:buNone/>
              <a:tabLst/>
              <a:defRPr sz="2300" b="1">
                <a:solidFill>
                  <a:schemeClr val="bg1"/>
                </a:solidFill>
              </a:defRPr>
            </a:lvl3pPr>
            <a:lvl4pPr marL="6350" indent="0" algn="l">
              <a:buNone/>
              <a:tabLst/>
              <a:defRPr sz="2300" b="1">
                <a:solidFill>
                  <a:schemeClr val="bg1"/>
                </a:solidFill>
              </a:defRPr>
            </a:lvl4pPr>
            <a:lvl5pPr marL="6350" indent="0" algn="l">
              <a:buNone/>
              <a:tabLst/>
              <a:defRPr sz="23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30249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siv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5EB68ECE-8386-A746-A8C3-E6566F2E48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1475" y="368300"/>
            <a:ext cx="11449050" cy="5400676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338D97-A230-9848-9792-5052D9554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61548" y="1363306"/>
            <a:ext cx="918410" cy="27699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12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fld id="{D94BB8CF-D3D8-4DD4-A1D7-1CCD4D4933D3}" type="datetime1">
              <a:rPr lang="fi-FI" smtClean="0"/>
              <a:t>28.11.2022</a:t>
            </a:fld>
            <a:endParaRPr lang="fi-FI"/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628F5231-7896-BA4C-AACE-FA070AE01DD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3638" y="1251868"/>
            <a:ext cx="3628800" cy="3628800"/>
          </a:xfrm>
          <a:prstGeom prst="rect">
            <a:avLst/>
          </a:prstGeom>
        </p:spPr>
      </p:pic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9EC8DC2-ABFA-7A40-AAE7-82E644A7B08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61310" y="3806276"/>
            <a:ext cx="3989778" cy="1074392"/>
          </a:xfrm>
        </p:spPr>
        <p:txBody>
          <a:bodyPr/>
          <a:lstStyle>
            <a:lvl1pPr marL="6350" indent="0" algn="l">
              <a:lnSpc>
                <a:spcPts val="2500"/>
              </a:lnSpc>
              <a:buNone/>
              <a:tabLst/>
              <a:defRPr sz="2300" b="1">
                <a:solidFill>
                  <a:schemeClr val="bg1"/>
                </a:solidFill>
              </a:defRPr>
            </a:lvl1pPr>
            <a:lvl2pPr marL="6350" indent="0" algn="l">
              <a:buNone/>
              <a:tabLst/>
              <a:defRPr sz="2300" b="1">
                <a:solidFill>
                  <a:schemeClr val="bg1"/>
                </a:solidFill>
              </a:defRPr>
            </a:lvl2pPr>
            <a:lvl3pPr marL="6350" indent="0" algn="l">
              <a:buNone/>
              <a:tabLst/>
              <a:defRPr sz="2300" b="1">
                <a:solidFill>
                  <a:schemeClr val="bg1"/>
                </a:solidFill>
              </a:defRPr>
            </a:lvl3pPr>
            <a:lvl4pPr marL="6350" indent="0" algn="l">
              <a:buNone/>
              <a:tabLst/>
              <a:defRPr sz="2300" b="1">
                <a:solidFill>
                  <a:schemeClr val="bg1"/>
                </a:solidFill>
              </a:defRPr>
            </a:lvl4pPr>
            <a:lvl5pPr marL="6350" indent="0" algn="l">
              <a:buNone/>
              <a:tabLst/>
              <a:defRPr sz="23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321927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llinen väli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B666FC57-3AE7-AF48-B138-494DAEC02B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1475" y="368300"/>
            <a:ext cx="11449050" cy="5400676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7D71CD11-B4F8-1343-8DD3-62E2434E987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1494" y="1251869"/>
            <a:ext cx="3628800" cy="3628800"/>
          </a:xfrm>
          <a:prstGeom prst="rect">
            <a:avLst/>
          </a:prstGeom>
        </p:spPr>
      </p:pic>
      <p:sp>
        <p:nvSpPr>
          <p:cNvPr id="6" name="Otsikko 5">
            <a:extLst>
              <a:ext uri="{FF2B5EF4-FFF2-40B4-BE49-F238E27FC236}">
                <a16:creationId xmlns:a16="http://schemas.microsoft.com/office/drawing/2014/main" id="{3CA5807F-3507-AD40-96BE-FA3A73E0F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0980" y="2899580"/>
            <a:ext cx="5191010" cy="332399"/>
          </a:xfrm>
        </p:spPr>
        <p:txBody>
          <a:bodyPr wrap="square" anchor="ctr" anchorCtr="0">
            <a:sp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3372061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933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rillinen välisiv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id="{F2A6DB3E-A2C7-E448-A555-789060B41E76}"/>
              </a:ext>
            </a:extLst>
          </p:cNvPr>
          <p:cNvSpPr/>
          <p:nvPr userDrawn="1"/>
        </p:nvSpPr>
        <p:spPr>
          <a:xfrm>
            <a:off x="371475" y="368300"/>
            <a:ext cx="11449050" cy="54006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3CA5807F-3507-AD40-96BE-FA3A73E0F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0980" y="2899580"/>
            <a:ext cx="5191010" cy="332399"/>
          </a:xfrm>
        </p:spPr>
        <p:txBody>
          <a:bodyPr wrap="square" anchor="ctr" anchorCtr="0">
            <a:sp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AE7147E4-20F7-9C40-8E42-0925BDE688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1494" y="1251869"/>
            <a:ext cx="3628800" cy="36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1368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933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rillinen välisiv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id="{F2A6DB3E-A2C7-E448-A555-789060B41E76}"/>
              </a:ext>
            </a:extLst>
          </p:cNvPr>
          <p:cNvSpPr/>
          <p:nvPr userDrawn="1"/>
        </p:nvSpPr>
        <p:spPr>
          <a:xfrm>
            <a:off x="371475" y="368300"/>
            <a:ext cx="11449050" cy="5400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3CA5807F-3507-AD40-96BE-FA3A73E0F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0980" y="2899580"/>
            <a:ext cx="5191010" cy="332399"/>
          </a:xfrm>
        </p:spPr>
        <p:txBody>
          <a:bodyPr wrap="square" anchor="ctr" anchorCtr="0">
            <a:sp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AE7147E4-20F7-9C40-8E42-0925BDE688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1494" y="1251869"/>
            <a:ext cx="3628800" cy="36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3135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933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rillinen välisiv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id="{F2A6DB3E-A2C7-E448-A555-789060B41E76}"/>
              </a:ext>
            </a:extLst>
          </p:cNvPr>
          <p:cNvSpPr/>
          <p:nvPr userDrawn="1"/>
        </p:nvSpPr>
        <p:spPr>
          <a:xfrm>
            <a:off x="371475" y="368300"/>
            <a:ext cx="11449050" cy="54006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3CA5807F-3507-AD40-96BE-FA3A73E0F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0980" y="2899580"/>
            <a:ext cx="5191010" cy="332399"/>
          </a:xfrm>
        </p:spPr>
        <p:txBody>
          <a:bodyPr wrap="square" anchor="ctr" anchorCtr="0">
            <a:sp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AE7147E4-20F7-9C40-8E42-0925BDE688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1494" y="1251869"/>
            <a:ext cx="3628800" cy="36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9730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933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 + ta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>
            <a:extLst>
              <a:ext uri="{FF2B5EF4-FFF2-40B4-BE49-F238E27FC236}">
                <a16:creationId xmlns:a16="http://schemas.microsoft.com/office/drawing/2014/main" id="{2CC68708-4FD4-D545-A240-55817AE567EE}"/>
              </a:ext>
            </a:extLst>
          </p:cNvPr>
          <p:cNvSpPr/>
          <p:nvPr userDrawn="1"/>
        </p:nvSpPr>
        <p:spPr>
          <a:xfrm>
            <a:off x="371475" y="368300"/>
            <a:ext cx="11449050" cy="53989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D5AD2AE1-DACC-3347-AF5A-101425AA46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1494" y="1251869"/>
            <a:ext cx="3633538" cy="3633538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076ADBA6-C7E2-D64E-9D77-470509ECF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E5B0977-FBAE-0843-91A1-195E39554C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3639" y="2085105"/>
            <a:ext cx="4932361" cy="1676293"/>
          </a:xfrm>
        </p:spPr>
        <p:txBody>
          <a:bodyPr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597380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 +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>
            <a:extLst>
              <a:ext uri="{FF2B5EF4-FFF2-40B4-BE49-F238E27FC236}">
                <a16:creationId xmlns:a16="http://schemas.microsoft.com/office/drawing/2014/main" id="{2CC68708-4FD4-D545-A240-55817AE567EE}"/>
              </a:ext>
            </a:extLst>
          </p:cNvPr>
          <p:cNvSpPr/>
          <p:nvPr userDrawn="1"/>
        </p:nvSpPr>
        <p:spPr>
          <a:xfrm>
            <a:off x="371475" y="368300"/>
            <a:ext cx="5724523" cy="53989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316D370C-FC70-3741-83E0-465950D4C3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5999" y="368300"/>
            <a:ext cx="5724525" cy="5400675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D5AD2AE1-DACC-3347-AF5A-101425AA461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1494" y="1251869"/>
            <a:ext cx="3633538" cy="3633538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076ADBA6-C7E2-D64E-9D77-470509ECF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3638" y="1090739"/>
            <a:ext cx="4557893" cy="664797"/>
          </a:xfrm>
        </p:spPr>
        <p:txBody>
          <a:bodyPr>
            <a:no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E5B0977-FBAE-0843-91A1-195E39554C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3640" y="2085105"/>
            <a:ext cx="4557892" cy="1676293"/>
          </a:xfrm>
        </p:spPr>
        <p:txBody>
          <a:bodyPr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488174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B14C72C2-1D59-9E4E-B720-F0E88E1A7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3638" y="1090739"/>
            <a:ext cx="4932362" cy="6647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2F4CFBF-5B88-B54A-B6A2-9E391092FD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3639" y="2013375"/>
            <a:ext cx="4932361" cy="17522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C94181CA-EA4F-0142-A842-2601C15F40EF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9031705" y="6104690"/>
            <a:ext cx="2711116" cy="336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769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2" r:id="rId2"/>
    <p:sldLayoutId id="2147483671" r:id="rId3"/>
    <p:sldLayoutId id="2147483670" r:id="rId4"/>
    <p:sldLayoutId id="2147483666" r:id="rId5"/>
    <p:sldLayoutId id="2147483668" r:id="rId6"/>
    <p:sldLayoutId id="2147483667" r:id="rId7"/>
    <p:sldLayoutId id="2147483650" r:id="rId8"/>
    <p:sldLayoutId id="2147483663" r:id="rId9"/>
    <p:sldLayoutId id="2147483662" r:id="rId10"/>
    <p:sldLayoutId id="214748366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i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446088" indent="-223838" algn="l" defTabSz="914400" rtl="0" eaLnBrk="1" latinLnBrk="0" hangingPunct="1">
        <a:lnSpc>
          <a:spcPts val="2200"/>
        </a:lnSpc>
        <a:spcBef>
          <a:spcPts val="1000"/>
        </a:spcBef>
        <a:buClr>
          <a:schemeClr val="accent2"/>
        </a:buClr>
        <a:buFont typeface="Wingdings" pitchFamily="2" charset="2"/>
        <a:buChar char="§"/>
        <a:tabLst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22300" indent="-176213" algn="l" defTabSz="914400" rtl="0" eaLnBrk="1" latinLnBrk="0" hangingPunct="1">
        <a:lnSpc>
          <a:spcPts val="2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757238" indent="-134938" algn="l" defTabSz="914400" rtl="0" eaLnBrk="1" latinLnBrk="0" hangingPunct="1">
        <a:lnSpc>
          <a:spcPts val="1800"/>
        </a:lnSpc>
        <a:spcBef>
          <a:spcPts val="500"/>
        </a:spcBef>
        <a:buClr>
          <a:schemeClr val="accent2"/>
        </a:buClr>
        <a:buFont typeface="Normaali järjestelmäfontti"/>
        <a:buChar char="‑"/>
        <a:tabLst/>
        <a:defRPr sz="1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893763" indent="-136525" algn="l" defTabSz="914400" rtl="0" eaLnBrk="1" latinLnBrk="0" hangingPunct="1">
        <a:lnSpc>
          <a:spcPts val="1600"/>
        </a:lnSpc>
        <a:spcBef>
          <a:spcPts val="500"/>
        </a:spcBef>
        <a:buClr>
          <a:schemeClr val="accent2"/>
        </a:buClr>
        <a:buFont typeface="Wingdings" pitchFamily="2" charset="2"/>
        <a:buChar char="§"/>
        <a:tabLst/>
        <a:defRPr sz="12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069975" indent="-176213" algn="l" defTabSz="914400" rtl="0" eaLnBrk="1" latinLnBrk="0" hangingPunct="1">
        <a:lnSpc>
          <a:spcPts val="1400"/>
        </a:lnSpc>
        <a:spcBef>
          <a:spcPts val="500"/>
        </a:spcBef>
        <a:buClr>
          <a:schemeClr val="accent2"/>
        </a:buClr>
        <a:buFont typeface="Wingdings" pitchFamily="2" charset="2"/>
        <a:buChar char="§"/>
        <a:tabLst/>
        <a:defRPr sz="1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pos="234" userDrawn="1">
          <p15:clr>
            <a:srgbClr val="F26B43"/>
          </p15:clr>
        </p15:guide>
        <p15:guide id="3" pos="7446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  <p15:guide id="5" orient="horz" pos="232" userDrawn="1">
          <p15:clr>
            <a:srgbClr val="F26B43"/>
          </p15:clr>
        </p15:guide>
        <p15:guide id="6" orient="horz" pos="4088" userDrawn="1">
          <p15:clr>
            <a:srgbClr val="F26B43"/>
          </p15:clr>
        </p15:guide>
        <p15:guide id="7" orient="horz" pos="3634" userDrawn="1">
          <p15:clr>
            <a:srgbClr val="F26B43"/>
          </p15:clr>
        </p15:guide>
        <p15:guide id="8" pos="733" userDrawn="1">
          <p15:clr>
            <a:srgbClr val="F26B43"/>
          </p15:clr>
        </p15:guide>
        <p15:guide id="9" pos="694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3.png"/><Relationship Id="rId11" Type="http://schemas.openxmlformats.org/officeDocument/2006/relationships/image" Target="../media/image18.jpe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jpeg"/><Relationship Id="rId9" Type="http://schemas.openxmlformats.org/officeDocument/2006/relationships/image" Target="../media/image16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in paikkamerkki 1">
            <a:extLst>
              <a:ext uri="{FF2B5EF4-FFF2-40B4-BE49-F238E27FC236}">
                <a16:creationId xmlns:a16="http://schemas.microsoft.com/office/drawing/2014/main" id="{EB46DD5E-94AF-44FD-822E-C01B9D636B3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61308" y="3722456"/>
            <a:ext cx="6384060" cy="1074392"/>
          </a:xfrm>
        </p:spPr>
        <p:txBody>
          <a:bodyPr/>
          <a:lstStyle/>
          <a:p>
            <a:r>
              <a:rPr lang="fi-FI" sz="2800" dirty="0"/>
              <a:t>Santakankaan tuulivoimahanke</a:t>
            </a:r>
          </a:p>
          <a:p>
            <a:r>
              <a:rPr lang="fi-FI" sz="2800" dirty="0"/>
              <a:t>Siikainen</a:t>
            </a:r>
          </a:p>
          <a:p>
            <a:r>
              <a:rPr lang="fi-FI" sz="2800" dirty="0"/>
              <a:t>15.6.2022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B9BF46-9D24-4673-9A6A-F9575787E512}"/>
              </a:ext>
            </a:extLst>
          </p:cNvPr>
          <p:cNvSpPr txBox="1"/>
          <p:nvPr/>
        </p:nvSpPr>
        <p:spPr>
          <a:xfrm>
            <a:off x="332208" y="5785916"/>
            <a:ext cx="6965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>
                <a:latin typeface="Century Gothic" panose="020B0502020202020204" pitchFamily="34" charset="0"/>
              </a:rPr>
              <a:t>TILAISUUS NAUHOITETAAN JA TALLENNE JULKAISTAAN HANKKEEN VERKKOSIVUILLA WWW.SANTAKANGAS.FI</a:t>
            </a:r>
          </a:p>
        </p:txBody>
      </p:sp>
    </p:spTree>
    <p:extLst>
      <p:ext uri="{BB962C8B-B14F-4D97-AF65-F5344CB8AC3E}">
        <p14:creationId xmlns:p14="http://schemas.microsoft.com/office/powerpoint/2010/main" val="16645497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2B69DC9-07C3-46CB-B1E9-9334ABFD20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247"/>
          <a:stretch/>
        </p:blipFill>
        <p:spPr>
          <a:xfrm>
            <a:off x="1172954" y="1507440"/>
            <a:ext cx="10681603" cy="50282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9363CF-836D-4B27-B3EA-A565CA004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Hankkeen sijainti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4ADB371-4C5F-45EA-BCBD-A9E8701A6246}"/>
              </a:ext>
            </a:extLst>
          </p:cNvPr>
          <p:cNvSpPr/>
          <p:nvPr/>
        </p:nvSpPr>
        <p:spPr>
          <a:xfrm rot="18438035">
            <a:off x="7432030" y="2127139"/>
            <a:ext cx="268010" cy="1252354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875517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31F1A-B1F4-4D3D-8C1E-9036F0830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Alustavan hankealueen sijainti – voimaloiden sijoittelualue on rajatumpi alue hankealueen sisällä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7E9A6B-FBD0-E005-EC66-78C43E333E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8412" y="1903293"/>
            <a:ext cx="5848331" cy="4653999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9ACB9C8-0211-8EF6-A9AA-9C5FCD2C9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3638" y="1903293"/>
            <a:ext cx="4572143" cy="1676293"/>
          </a:xfrm>
        </p:spPr>
        <p:txBody>
          <a:bodyPr/>
          <a:lstStyle/>
          <a:p>
            <a:r>
              <a:rPr lang="fi-FI" dirty="0"/>
              <a:t>Oheisessa kartassa on esitetty alustava hankealue, jolle tuulivoimaosayleiskaavaa esitetään laadittavaksi</a:t>
            </a:r>
          </a:p>
          <a:p>
            <a:r>
              <a:rPr lang="fi-FI" dirty="0"/>
              <a:t>Alue on oleellisesti voimalaitosten sijoittelualuetta laajempi, ja huomioi muun muassa:</a:t>
            </a:r>
          </a:p>
          <a:p>
            <a:pPr lvl="2"/>
            <a:r>
              <a:rPr lang="fi-FI" dirty="0"/>
              <a:t>Turvaetäisyydet asutukseen ja muihin kohteisiin</a:t>
            </a:r>
          </a:p>
          <a:p>
            <a:pPr lvl="2"/>
            <a:r>
              <a:rPr lang="fi-FI" dirty="0"/>
              <a:t>Tielinjaukset</a:t>
            </a:r>
          </a:p>
          <a:p>
            <a:r>
              <a:rPr lang="fi-FI" dirty="0"/>
              <a:t>Suunnittelun aikana alueelta tunnistetaan voimalaitoksille parhaiten soveltuvat paikat</a:t>
            </a:r>
          </a:p>
        </p:txBody>
      </p:sp>
    </p:spTree>
    <p:extLst>
      <p:ext uri="{BB962C8B-B14F-4D97-AF65-F5344CB8AC3E}">
        <p14:creationId xmlns:p14="http://schemas.microsoft.com/office/powerpoint/2010/main" val="33718680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40343-8FDE-43A6-ABDC-FC8F9E1CC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Hankkeen alustava mittakaava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72F37D-E7BC-4813-BCBB-7C7FBF6EC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3639" y="1903293"/>
            <a:ext cx="6084886" cy="1676293"/>
          </a:xfrm>
        </p:spPr>
        <p:txBody>
          <a:bodyPr/>
          <a:lstStyle/>
          <a:p>
            <a:r>
              <a:rPr lang="fi-FI" dirty="0"/>
              <a:t>Voimalaitosalueelle olisi sijoitettavissa alustavasti enintään seitsemän tuulivoimalaitosta</a:t>
            </a:r>
          </a:p>
          <a:p>
            <a:r>
              <a:rPr lang="fi-FI" dirty="0"/>
              <a:t>Voimalaitosten kokoluokka</a:t>
            </a:r>
          </a:p>
          <a:p>
            <a:pPr lvl="2"/>
            <a:r>
              <a:rPr lang="fi-FI" dirty="0"/>
              <a:t>Yksikköteho 6-10 MW</a:t>
            </a:r>
          </a:p>
          <a:p>
            <a:pPr lvl="2"/>
            <a:r>
              <a:rPr lang="fi-FI" dirty="0"/>
              <a:t>Napakorkeus 200 m</a:t>
            </a:r>
          </a:p>
          <a:p>
            <a:pPr lvl="2"/>
            <a:r>
              <a:rPr lang="fi-FI" dirty="0"/>
              <a:t>Kokonaiskorkeus 300 m</a:t>
            </a:r>
          </a:p>
          <a:p>
            <a:r>
              <a:rPr lang="fi-FI" dirty="0"/>
              <a:t>Voimaloiden etäisyys toisistaan</a:t>
            </a:r>
          </a:p>
          <a:p>
            <a:pPr lvl="2"/>
            <a:r>
              <a:rPr lang="fi-FI" dirty="0"/>
              <a:t>Noin 800 metriä päätuulensuuntaa vasten</a:t>
            </a:r>
          </a:p>
          <a:p>
            <a:pPr lvl="2"/>
            <a:r>
              <a:rPr lang="fi-FI" dirty="0"/>
              <a:t>Noin 1 200 metriä päätuulensuunnassa</a:t>
            </a:r>
          </a:p>
          <a:p>
            <a:r>
              <a:rPr lang="fi-FI" dirty="0"/>
              <a:t>Voimalaitosten sijoittelu täsmentyy osana kaavaprosessia</a:t>
            </a:r>
          </a:p>
        </p:txBody>
      </p:sp>
      <p:pic>
        <p:nvPicPr>
          <p:cNvPr id="6" name="Picture 5" descr="Periaatteellinen poikkileikkauskuva tuulivoimalasta, jossa on esitetty sen kokonaiskorkeus, napakorkeus ja roottorin halkaisija.">
            <a:extLst>
              <a:ext uri="{FF2B5EF4-FFF2-40B4-BE49-F238E27FC236}">
                <a16:creationId xmlns:a16="http://schemas.microsoft.com/office/drawing/2014/main" id="{44EF9AFD-3B37-44B7-BE2C-CEA04F2CF4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038" r="28120"/>
          <a:stretch/>
        </p:blipFill>
        <p:spPr bwMode="auto">
          <a:xfrm>
            <a:off x="7727354" y="1903292"/>
            <a:ext cx="4135398" cy="48099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557744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BF175D96-4BD7-B849-9860-FE95C88D0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0980" y="2899580"/>
            <a:ext cx="5191010" cy="332399"/>
          </a:xfrm>
        </p:spPr>
        <p:txBody>
          <a:bodyPr/>
          <a:lstStyle/>
          <a:p>
            <a:r>
              <a:rPr lang="fi-FI"/>
              <a:t>Hankkeen alustava aikataulu</a:t>
            </a:r>
          </a:p>
        </p:txBody>
      </p:sp>
    </p:spTree>
    <p:extLst>
      <p:ext uri="{BB962C8B-B14F-4D97-AF65-F5344CB8AC3E}">
        <p14:creationId xmlns:p14="http://schemas.microsoft.com/office/powerpoint/2010/main" val="21083832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EFD07-EC1F-48D0-9C01-F5C0A0F7A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Hankkeen alustava aikataulu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E5B635-80E1-4F22-8D22-E3572C665F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2250" indent="0">
              <a:buNone/>
            </a:pPr>
            <a:r>
              <a:rPr lang="fi-FI" dirty="0"/>
              <a:t>2021-2022	Hankkeen valmistelu ja maanomistajaneuvottelut</a:t>
            </a:r>
          </a:p>
          <a:p>
            <a:pPr marL="222250" indent="0">
              <a:buNone/>
            </a:pPr>
            <a:r>
              <a:rPr lang="fi-FI" dirty="0"/>
              <a:t>4/2022	Kaavoituksen aloituspyynnön käsittely ja hyväksyminen</a:t>
            </a:r>
          </a:p>
          <a:p>
            <a:pPr marL="222250" indent="0">
              <a:buNone/>
            </a:pPr>
            <a:r>
              <a:rPr lang="fi-FI" dirty="0"/>
              <a:t>6/2022	Keskustelutilaisuus lähialueiden asukkaille</a:t>
            </a:r>
          </a:p>
          <a:p>
            <a:pPr marL="222250" indent="0">
              <a:buNone/>
            </a:pPr>
            <a:r>
              <a:rPr lang="fi-FI" dirty="0"/>
              <a:t>6-9/2022:	Kaavoitusprosessin aloitus</a:t>
            </a:r>
            <a:br>
              <a:rPr lang="fi-FI" dirty="0"/>
            </a:br>
            <a:r>
              <a:rPr lang="fi-FI" dirty="0"/>
              <a:t>		YVA-prosessin aloitus</a:t>
            </a:r>
          </a:p>
          <a:p>
            <a:pPr marL="222250" indent="0">
              <a:buNone/>
            </a:pPr>
            <a:r>
              <a:rPr lang="fi-FI" dirty="0"/>
              <a:t>2022-2024	Ympäristöselvitykset ja kaavoitusprosessi</a:t>
            </a:r>
          </a:p>
          <a:p>
            <a:pPr marL="222250" indent="0">
              <a:buNone/>
            </a:pPr>
            <a:r>
              <a:rPr lang="fi-FI" dirty="0"/>
              <a:t>+1 vuosi:	Hankkeen valmistelu rakentamisvalmiuteen </a:t>
            </a:r>
            <a:br>
              <a:rPr lang="fi-FI" dirty="0"/>
            </a:br>
            <a:r>
              <a:rPr lang="fi-FI" dirty="0"/>
              <a:t>		Rakennuslupien 	hakeminen/saaminen (olettaen, että rakentamisen 		mahdollistava kaava on saanut lainvoiman)</a:t>
            </a:r>
          </a:p>
          <a:p>
            <a:pPr marL="222250" indent="0">
              <a:buNone/>
            </a:pPr>
            <a:r>
              <a:rPr lang="fi-FI" dirty="0"/>
              <a:t>+2 vuotta:	Rakentamisvaihe</a:t>
            </a:r>
          </a:p>
          <a:p>
            <a:pPr marL="222250" indent="0">
              <a:buNone/>
            </a:pPr>
            <a:r>
              <a:rPr lang="fi-FI" dirty="0"/>
              <a:t>+3 vuotta:	Sähköntuotanto alkaa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C7C4D4-14AE-4D72-A9DE-94EBA0BE1F0E}"/>
              </a:ext>
            </a:extLst>
          </p:cNvPr>
          <p:cNvSpPr txBox="1"/>
          <p:nvPr/>
        </p:nvSpPr>
        <p:spPr>
          <a:xfrm>
            <a:off x="1348740" y="4451985"/>
            <a:ext cx="11464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i="1" dirty="0">
                <a:latin typeface="Century Gothic" panose="020B0502020202020204" pitchFamily="34" charset="0"/>
              </a:rPr>
              <a:t>kaavoituksen</a:t>
            </a:r>
            <a:br>
              <a:rPr lang="fi-FI" sz="1000" i="1" dirty="0">
                <a:latin typeface="Century Gothic" panose="020B0502020202020204" pitchFamily="34" charset="0"/>
              </a:rPr>
            </a:br>
            <a:r>
              <a:rPr lang="fi-FI" sz="1000" i="1" dirty="0">
                <a:latin typeface="Century Gothic" panose="020B0502020202020204" pitchFamily="34" charset="0"/>
              </a:rPr>
              <a:t>valmistumisesta</a:t>
            </a:r>
          </a:p>
        </p:txBody>
      </p:sp>
    </p:spTree>
    <p:extLst>
      <p:ext uri="{BB962C8B-B14F-4D97-AF65-F5344CB8AC3E}">
        <p14:creationId xmlns:p14="http://schemas.microsoft.com/office/powerpoint/2010/main" val="13375680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BF175D96-4BD7-B849-9860-FE95C88D0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0980" y="2733381"/>
            <a:ext cx="5191010" cy="664797"/>
          </a:xfrm>
        </p:spPr>
        <p:txBody>
          <a:bodyPr/>
          <a:lstStyle/>
          <a:p>
            <a:r>
              <a:rPr lang="fi-FI" dirty="0"/>
              <a:t>Hanke paikallisten </a:t>
            </a:r>
            <a:br>
              <a:rPr lang="fi-FI" dirty="0"/>
            </a:br>
            <a:r>
              <a:rPr lang="fi-FI" dirty="0"/>
              <a:t>asukkaiden näkökulmasta</a:t>
            </a:r>
          </a:p>
        </p:txBody>
      </p:sp>
    </p:spTree>
    <p:extLst>
      <p:ext uri="{BB962C8B-B14F-4D97-AF65-F5344CB8AC3E}">
        <p14:creationId xmlns:p14="http://schemas.microsoft.com/office/powerpoint/2010/main" val="22064634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30D22-B2DA-4513-AEA7-3758DD978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Työllisyys- ja talousvaikutukset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1314B3-EA71-4A46-8292-3D0B4267B0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3639" y="1903293"/>
            <a:ext cx="6829741" cy="1676293"/>
          </a:xfrm>
        </p:spPr>
        <p:txBody>
          <a:bodyPr/>
          <a:lstStyle/>
          <a:p>
            <a:r>
              <a:rPr lang="fi-FI" b="1" dirty="0"/>
              <a:t>Toteutuessaan tuulipuisto olisi 40-70 miljoonan euron investointi Siikaisiin</a:t>
            </a:r>
          </a:p>
          <a:p>
            <a:r>
              <a:rPr lang="fi-FI" dirty="0"/>
              <a:t>Pohjan Voima on sitoutunut käyttämään mahdollisimman laajasti paikallista työvoimaa ja urakoitsijoita</a:t>
            </a:r>
          </a:p>
          <a:p>
            <a:pPr lvl="1"/>
            <a:r>
              <a:rPr lang="fi-FI" dirty="0"/>
              <a:t>Suunnittelu ja selvitykset</a:t>
            </a:r>
          </a:p>
          <a:p>
            <a:pPr lvl="1"/>
            <a:r>
              <a:rPr lang="fi-FI" dirty="0"/>
              <a:t>Maanrakennustyöt ja sähköverkko</a:t>
            </a:r>
          </a:p>
          <a:p>
            <a:pPr lvl="1"/>
            <a:r>
              <a:rPr lang="fi-FI" dirty="0"/>
              <a:t>Voimaloiden käyttö ja kunnossapito</a:t>
            </a:r>
          </a:p>
          <a:p>
            <a:pPr lvl="1"/>
            <a:r>
              <a:rPr lang="fi-FI" dirty="0"/>
              <a:t>Majoitus-, ravintola- ja muut ulkopuoliset palvelut</a:t>
            </a:r>
          </a:p>
          <a:p>
            <a:r>
              <a:rPr lang="fi-FI" dirty="0"/>
              <a:t>Merkittävät kiinteistöverotulot</a:t>
            </a:r>
          </a:p>
          <a:p>
            <a:r>
              <a:rPr lang="fi-FI" dirty="0"/>
              <a:t>Maanvuokratulot maanomistajille</a:t>
            </a:r>
          </a:p>
          <a:p>
            <a:r>
              <a:rPr lang="fi-FI" dirty="0"/>
              <a:t>Kunta ei joudu investoimaan hankkeen infraan, eikä hanke saa valtion tukia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B3A91E3-7088-4960-AC77-E03D405555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0720" y="1903293"/>
            <a:ext cx="3402961" cy="3966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1927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C6642-DEF8-462C-95F3-BAF114FD3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Osallistaminen ja viestintä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1F56F8-5277-4322-B45E-A45A26172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3639" y="1903293"/>
            <a:ext cx="7227886" cy="1676293"/>
          </a:xfrm>
        </p:spPr>
        <p:txBody>
          <a:bodyPr/>
          <a:lstStyle/>
          <a:p>
            <a:r>
              <a:rPr lang="fi-FI" dirty="0"/>
              <a:t>Pohjan Voima on kotimainen, kasvollinen ja pitkäjänteinen toimija. Haluamme varmistaa, että hankkeidemme lähialueiden ihmisiä kuunnellaan mahdollisimman laajasti</a:t>
            </a:r>
          </a:p>
          <a:p>
            <a:r>
              <a:rPr lang="fi-FI" dirty="0"/>
              <a:t>Viestimme koko hankkeen ajan aktiivisesti – ensimmäinen tilaisuus paikallisille asukkaille järjestetään hankkeen julkaisun yhteydessä</a:t>
            </a:r>
          </a:p>
          <a:p>
            <a:r>
              <a:rPr lang="fi-FI" dirty="0"/>
              <a:t>Osallistamisen ja viestinnän keskeiset työkalut</a:t>
            </a:r>
          </a:p>
          <a:p>
            <a:pPr lvl="1"/>
            <a:r>
              <a:rPr lang="fi-FI" dirty="0"/>
              <a:t>Tiedottaminen ja hankkeen verkkosivut</a:t>
            </a:r>
          </a:p>
          <a:p>
            <a:pPr lvl="1"/>
            <a:r>
              <a:rPr lang="fi-FI" dirty="0"/>
              <a:t>Yleisötilaisuudet hankkeen tärkeimmissä vaiheissa</a:t>
            </a:r>
          </a:p>
          <a:p>
            <a:pPr lvl="1"/>
            <a:r>
              <a:rPr lang="fi-FI" dirty="0"/>
              <a:t>Pohjan Voiman avainhenkilöt edustavat hanketta itse</a:t>
            </a:r>
          </a:p>
          <a:p>
            <a:pPr lvl="1"/>
            <a:r>
              <a:rPr lang="fi-FI" dirty="0"/>
              <a:t>Kaavoitusprosessin määrämuotoinen osallistaminen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985A5C-EE56-4A94-B28B-864AF58EBB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6921" y="1903292"/>
            <a:ext cx="3064566" cy="4021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2423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73922-922D-4666-A4AA-BECE49AD7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Maisema- ja ympäristövaikutukset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792E8-CF4B-4DD7-AEDD-B96C6FC38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3639" y="1903293"/>
            <a:ext cx="7008811" cy="1676293"/>
          </a:xfrm>
        </p:spPr>
        <p:txBody>
          <a:bodyPr/>
          <a:lstStyle/>
          <a:p>
            <a:r>
              <a:rPr lang="fi-FI" dirty="0"/>
              <a:t>Hankealue soveltuu esiselvitysten perusteella hyvin tuulivoimatuotantoon</a:t>
            </a:r>
          </a:p>
          <a:p>
            <a:pPr lvl="2"/>
            <a:r>
              <a:rPr lang="fi-FI" dirty="0"/>
              <a:t>Riittävä etäisyys asutukseen</a:t>
            </a:r>
          </a:p>
          <a:p>
            <a:pPr lvl="2"/>
            <a:r>
              <a:rPr lang="fi-FI" dirty="0"/>
              <a:t>Hankealueella ei tunnistettuja, tuulivoiman kanssa ristiriitaisia luonto- ja linnustoarvoja</a:t>
            </a:r>
          </a:p>
          <a:p>
            <a:pPr lvl="2"/>
            <a:r>
              <a:rPr lang="fi-FI" dirty="0"/>
              <a:t>Sähkönsiirto toteutettavissa rajatuilla vaikutuksilla yhdistämällä hanke Pohjan Voiman Honkajoen hankkeeseen (Haukkasalo)</a:t>
            </a:r>
          </a:p>
          <a:p>
            <a:r>
              <a:rPr lang="fi-FI" dirty="0"/>
              <a:t>Maltillisen kokoinen tuulipuisto on suurempaa helpompi sovittaa ympäristöön</a:t>
            </a:r>
          </a:p>
          <a:p>
            <a:r>
              <a:rPr lang="fi-FI" dirty="0"/>
              <a:t>Vaikutukset selvitetään laajasti osana YVA-prosessia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39150C-AC56-4EF2-BCAC-DC2279855A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1075" y="1906176"/>
            <a:ext cx="3122247" cy="407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5551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BC9195D8-2112-495C-AFF5-78617951F8F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61310" y="1252606"/>
            <a:ext cx="3989778" cy="1074392"/>
          </a:xfrm>
        </p:spPr>
        <p:txBody>
          <a:bodyPr/>
          <a:lstStyle/>
          <a:p>
            <a:r>
              <a:rPr lang="fi-FI" sz="2800" dirty="0"/>
              <a:t>Tehtävämme on rakentaa kotimaista, edullista ja uusiutuvaa energiaa ihmistä ja luontoa kunnioittaen.</a:t>
            </a:r>
          </a:p>
          <a:p>
            <a:endParaRPr lang="fi-FI" sz="2800" dirty="0"/>
          </a:p>
          <a:p>
            <a:endParaRPr lang="fi-FI" sz="2800" dirty="0"/>
          </a:p>
          <a:p>
            <a:r>
              <a:rPr lang="fi-FI" sz="2800" dirty="0"/>
              <a:t>Kiitos!</a:t>
            </a:r>
          </a:p>
        </p:txBody>
      </p:sp>
    </p:spTree>
    <p:extLst>
      <p:ext uri="{BB962C8B-B14F-4D97-AF65-F5344CB8AC3E}">
        <p14:creationId xmlns:p14="http://schemas.microsoft.com/office/powerpoint/2010/main" val="3365421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31210-EA8B-4D98-A39E-F7DFC80E3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Puhujan esittely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963239-221D-4DB8-B5B2-78467F5CE9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1419" y="1903293"/>
            <a:ext cx="6976943" cy="1676293"/>
          </a:xfrm>
        </p:spPr>
        <p:txBody>
          <a:bodyPr/>
          <a:lstStyle/>
          <a:p>
            <a:pPr marL="222250" indent="0">
              <a:lnSpc>
                <a:spcPct val="100000"/>
              </a:lnSpc>
              <a:buNone/>
            </a:pPr>
            <a:r>
              <a:rPr lang="fi-FI" sz="2200" b="1" dirty="0"/>
              <a:t>Tomi Mäkipelto</a:t>
            </a:r>
          </a:p>
          <a:p>
            <a:pPr marL="222250" indent="0">
              <a:lnSpc>
                <a:spcPct val="100000"/>
              </a:lnSpc>
              <a:buNone/>
            </a:pPr>
            <a:r>
              <a:rPr lang="fi-FI" sz="1600" dirty="0"/>
              <a:t>Pohjan Voima Oy:n perustaja ja toimitusjohtaja</a:t>
            </a:r>
          </a:p>
          <a:p>
            <a:pPr marL="222250" indent="0">
              <a:lnSpc>
                <a:spcPct val="100000"/>
              </a:lnSpc>
              <a:buNone/>
            </a:pPr>
            <a:r>
              <a:rPr lang="fi-FI" sz="1400" dirty="0"/>
              <a:t>Tomi on toiminut aiemmin energiatehokkuusyhtiö </a:t>
            </a:r>
            <a:r>
              <a:rPr lang="fi-FI" sz="1400" dirty="0" err="1"/>
              <a:t>LeaseGreenin</a:t>
            </a:r>
            <a:r>
              <a:rPr lang="fi-FI" sz="1400" dirty="0"/>
              <a:t> toimitusjohtajana, YIT:n energia- ja ympäristöliiketoiminnoista vastaavana johtajana ja EPV Energian kehitysjohtajana. </a:t>
            </a:r>
          </a:p>
          <a:p>
            <a:pPr marL="222250" indent="0">
              <a:lnSpc>
                <a:spcPct val="100000"/>
              </a:lnSpc>
              <a:buNone/>
            </a:pPr>
            <a:r>
              <a:rPr lang="fi-FI" sz="1400" dirty="0"/>
              <a:t>EPV Energialla Tomi toimi myös konsernin maatuulivoimayhtiöiden EPV Tuulivoiman ja </a:t>
            </a:r>
            <a:r>
              <a:rPr lang="fi-FI" sz="1400" dirty="0" err="1"/>
              <a:t>Rajakiirin</a:t>
            </a:r>
            <a:r>
              <a:rPr lang="fi-FI" sz="1400" dirty="0"/>
              <a:t> toimitusjohtajana, vastaten kahdestatoista suuresta tuulivoimahankkeesta.</a:t>
            </a:r>
          </a:p>
          <a:p>
            <a:pPr marL="222250" indent="0">
              <a:lnSpc>
                <a:spcPct val="100000"/>
              </a:lnSpc>
              <a:buNone/>
            </a:pPr>
            <a:r>
              <a:rPr lang="fi-FI" sz="1400" dirty="0"/>
              <a:t>Seinäjoelta kotoisin oleva Tomi on koulutukseltaan diplomi-insinööri ja kauppatieteiden tohtori.</a:t>
            </a:r>
          </a:p>
        </p:txBody>
      </p:sp>
      <p:pic>
        <p:nvPicPr>
          <p:cNvPr id="7" name="Picture 6" descr="A person in a suit&#10;&#10;Description automatically generated with medium confidence">
            <a:extLst>
              <a:ext uri="{FF2B5EF4-FFF2-40B4-BE49-F238E27FC236}">
                <a16:creationId xmlns:a16="http://schemas.microsoft.com/office/drawing/2014/main" id="{7395D123-24B5-4B3B-BBB1-7B575A88FC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638" y="1903293"/>
            <a:ext cx="2887781" cy="2887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988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C80D4D5-BA31-024C-A1DB-D6FBF0F7F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Sisältö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BA74D80-F65F-074D-9F0E-F63DDE4B30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Pohjan Voima lyhyesti</a:t>
            </a:r>
          </a:p>
          <a:p>
            <a:r>
              <a:rPr lang="fi-FI" dirty="0"/>
              <a:t>Hankkeen esittely</a:t>
            </a:r>
          </a:p>
          <a:p>
            <a:r>
              <a:rPr lang="fi-FI" dirty="0"/>
              <a:t>Hankkeen alustava aikataulu</a:t>
            </a:r>
          </a:p>
          <a:p>
            <a:r>
              <a:rPr lang="fi-FI" dirty="0"/>
              <a:t>Hanke paikallisten asukkaiden näkökulmasta</a:t>
            </a:r>
          </a:p>
        </p:txBody>
      </p:sp>
    </p:spTree>
    <p:extLst>
      <p:ext uri="{BB962C8B-B14F-4D97-AF65-F5344CB8AC3E}">
        <p14:creationId xmlns:p14="http://schemas.microsoft.com/office/powerpoint/2010/main" val="466503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BF175D96-4BD7-B849-9860-FE95C88D0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0980" y="2899580"/>
            <a:ext cx="5191010" cy="332399"/>
          </a:xfrm>
        </p:spPr>
        <p:txBody>
          <a:bodyPr/>
          <a:lstStyle/>
          <a:p>
            <a:r>
              <a:rPr lang="fi-FI" dirty="0"/>
              <a:t>Pohjan Voima lyhyesti</a:t>
            </a:r>
          </a:p>
        </p:txBody>
      </p:sp>
    </p:spTree>
    <p:extLst>
      <p:ext uri="{BB962C8B-B14F-4D97-AF65-F5344CB8AC3E}">
        <p14:creationId xmlns:p14="http://schemas.microsoft.com/office/powerpoint/2010/main" val="3495419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D484B-D50B-4A35-8F09-739132725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3638" y="849439"/>
            <a:ext cx="4557893" cy="664797"/>
          </a:xfrm>
        </p:spPr>
        <p:txBody>
          <a:bodyPr/>
          <a:lstStyle/>
          <a:p>
            <a:r>
              <a:rPr lang="fi-FI" dirty="0"/>
              <a:t>Uusiutuvaa suomalaista energiaa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F6923E-10C6-4B8A-8874-7D326CDBEC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5040" y="1831105"/>
            <a:ext cx="4786491" cy="1676293"/>
          </a:xfrm>
        </p:spPr>
        <p:txBody>
          <a:bodyPr/>
          <a:lstStyle/>
          <a:p>
            <a:pPr marL="222250" indent="0">
              <a:buNone/>
            </a:pPr>
            <a:r>
              <a:rPr lang="fi-FI" b="1" i="1" dirty="0"/>
              <a:t>Pohjan Voiman tehtävä on rakentaa kotimaista, kohtuuhintaista ja uusiutuvaa energiantuotantoa.</a:t>
            </a:r>
          </a:p>
          <a:p>
            <a:pPr marL="222250" indent="0">
              <a:buNone/>
            </a:pPr>
            <a:r>
              <a:rPr lang="fi-FI" b="1" i="1" dirty="0"/>
              <a:t>Toimintamme painopiste on uusien tuulivoima- ja teollisen mittakaavan aurinkosähköhankkeiden suunnittelussa ja toteutuksessa. </a:t>
            </a:r>
          </a:p>
          <a:p>
            <a:pPr marL="222250" indent="0">
              <a:buNone/>
            </a:pPr>
            <a:r>
              <a:rPr lang="fi-FI" b="1" i="1" dirty="0"/>
              <a:t>Samalla seuraamme muista uusiutuvista energiamuodoista avautuvia mahdollisuuksia.</a:t>
            </a:r>
          </a:p>
          <a:p>
            <a:pPr marL="222250" indent="0">
              <a:buNone/>
            </a:pPr>
            <a:r>
              <a:rPr lang="fi-FI" b="1" i="1" dirty="0"/>
              <a:t>Pohjan Voiman omistavat yhtiön perustajat ja vakuutusyhtiö LähiTapiola.</a:t>
            </a:r>
          </a:p>
        </p:txBody>
      </p:sp>
    </p:spTree>
    <p:extLst>
      <p:ext uri="{BB962C8B-B14F-4D97-AF65-F5344CB8AC3E}">
        <p14:creationId xmlns:p14="http://schemas.microsoft.com/office/powerpoint/2010/main" val="2745660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31210-EA8B-4D98-A39E-F7DFC80E3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Pohjan Voiman avainhenkilöt ja kumppanit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4BE76F6-30A6-488D-B636-52395C4967FB}"/>
              </a:ext>
            </a:extLst>
          </p:cNvPr>
          <p:cNvSpPr/>
          <p:nvPr/>
        </p:nvSpPr>
        <p:spPr>
          <a:xfrm>
            <a:off x="1163638" y="1617542"/>
            <a:ext cx="2006282" cy="32524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latin typeface="Century Gothic" panose="020B0502020202020204" pitchFamily="34" charset="0"/>
              </a:rPr>
              <a:t>Avainhenkilöt ja neuvonantajat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D6601D7-701C-4BF8-85E2-6B9721673DF7}"/>
              </a:ext>
            </a:extLst>
          </p:cNvPr>
          <p:cNvSpPr/>
          <p:nvPr/>
        </p:nvSpPr>
        <p:spPr>
          <a:xfrm>
            <a:off x="1163638" y="5002066"/>
            <a:ext cx="2006282" cy="9200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latin typeface="Century Gothic" panose="020B0502020202020204" pitchFamily="34" charset="0"/>
              </a:rPr>
              <a:t>Kumppanit</a:t>
            </a:r>
          </a:p>
        </p:txBody>
      </p:sp>
      <p:pic>
        <p:nvPicPr>
          <p:cNvPr id="13" name="Picture 12" descr="A person in a suit&#10;&#10;Description automatically generated with medium confidence">
            <a:extLst>
              <a:ext uri="{FF2B5EF4-FFF2-40B4-BE49-F238E27FC236}">
                <a16:creationId xmlns:a16="http://schemas.microsoft.com/office/drawing/2014/main" id="{6978C0B8-3B7E-4DDB-AD84-CA84CDAAD7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6764" y="1617542"/>
            <a:ext cx="1027110" cy="1027110"/>
          </a:xfrm>
          <a:prstGeom prst="rect">
            <a:avLst/>
          </a:prstGeom>
        </p:spPr>
      </p:pic>
      <p:pic>
        <p:nvPicPr>
          <p:cNvPr id="14" name="Picture 13" descr="A person in a suit&#10;&#10;Description automatically generated with medium confidence">
            <a:extLst>
              <a:ext uri="{FF2B5EF4-FFF2-40B4-BE49-F238E27FC236}">
                <a16:creationId xmlns:a16="http://schemas.microsoft.com/office/drawing/2014/main" id="{8F985412-A893-4C6B-BC37-38AB35C7D1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6764" y="2722668"/>
            <a:ext cx="1027111" cy="1027111"/>
          </a:xfrm>
          <a:prstGeom prst="rect">
            <a:avLst/>
          </a:prstGeom>
        </p:spPr>
      </p:pic>
      <p:pic>
        <p:nvPicPr>
          <p:cNvPr id="1026" name="Picture 2" descr="Terho Puustinen - Business writer, founder &amp;amp; CEO - Pure Media Company |  LinkedIn">
            <a:extLst>
              <a:ext uri="{FF2B5EF4-FFF2-40B4-BE49-F238E27FC236}">
                <a16:creationId xmlns:a16="http://schemas.microsoft.com/office/drawing/2014/main" id="{BD1EE12E-F95E-473F-8881-61D1F48893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765" y="3842865"/>
            <a:ext cx="1027110" cy="1027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68435888-DA8D-4EDE-AEC0-387EECDBC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3874" y="1617543"/>
            <a:ext cx="2794319" cy="1027110"/>
          </a:xfrm>
        </p:spPr>
        <p:txBody>
          <a:bodyPr/>
          <a:lstStyle/>
          <a:p>
            <a:pPr marL="22225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i-FI" sz="1600" b="1" dirty="0"/>
              <a:t>Tomi Mäkipelto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400" dirty="0"/>
              <a:t>Kaavoitus ja </a:t>
            </a:r>
            <a:r>
              <a:rPr lang="fi-FI" sz="1400" dirty="0" err="1"/>
              <a:t>luvitus</a:t>
            </a:r>
            <a:endParaRPr lang="fi-FI" sz="1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400" dirty="0"/>
              <a:t>Maanomistajayhteydet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400" dirty="0"/>
              <a:t>Suunnittelun johtaminen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CEB042C-3231-4DCF-B4CA-0D9CD78AE451}"/>
              </a:ext>
            </a:extLst>
          </p:cNvPr>
          <p:cNvSpPr txBox="1">
            <a:spLocks/>
          </p:cNvSpPr>
          <p:nvPr/>
        </p:nvSpPr>
        <p:spPr>
          <a:xfrm>
            <a:off x="4333873" y="2737739"/>
            <a:ext cx="2794319" cy="102711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46088" indent="-223838" algn="l" defTabSz="914400" rtl="0" eaLnBrk="1" latinLnBrk="0" hangingPunct="1">
              <a:lnSpc>
                <a:spcPts val="2200"/>
              </a:lnSpc>
              <a:spcBef>
                <a:spcPts val="1000"/>
              </a:spcBef>
              <a:buClr>
                <a:schemeClr val="accent2"/>
              </a:buClr>
              <a:buFont typeface="Wingdings" pitchFamily="2" charset="2"/>
              <a:buChar char="§"/>
              <a:tabLst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22300" indent="-176213" algn="l" defTabSz="914400" rtl="0" eaLnBrk="1" latinLnBrk="0" hangingPunct="1">
              <a:lnSpc>
                <a:spcPts val="2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57238" indent="-134938" algn="l" defTabSz="914400" rtl="0" eaLnBrk="1" latinLnBrk="0" hangingPunct="1">
              <a:lnSpc>
                <a:spcPts val="1800"/>
              </a:lnSpc>
              <a:spcBef>
                <a:spcPts val="500"/>
              </a:spcBef>
              <a:buClr>
                <a:schemeClr val="accent2"/>
              </a:buClr>
              <a:buFont typeface="Normaali järjestelmäfontti"/>
              <a:buChar char="‑"/>
              <a:tabLst/>
              <a:defRPr sz="1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893763" indent="-136525" algn="l" defTabSz="914400" rtl="0" eaLnBrk="1" latinLnBrk="0" hangingPunct="1">
              <a:lnSpc>
                <a:spcPts val="1600"/>
              </a:lnSpc>
              <a:spcBef>
                <a:spcPts val="500"/>
              </a:spcBef>
              <a:buClr>
                <a:schemeClr val="accent2"/>
              </a:buClr>
              <a:buFont typeface="Wingdings" pitchFamily="2" charset="2"/>
              <a:buChar char="§"/>
              <a:tabLst/>
              <a:defRPr sz="12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069975" indent="-176213" algn="l" defTabSz="914400" rtl="0" eaLnBrk="1" latinLnBrk="0" hangingPunct="1">
              <a:lnSpc>
                <a:spcPts val="1400"/>
              </a:lnSpc>
              <a:spcBef>
                <a:spcPts val="500"/>
              </a:spcBef>
              <a:buClr>
                <a:schemeClr val="accent2"/>
              </a:buClr>
              <a:buFont typeface="Wingdings" pitchFamily="2" charset="2"/>
              <a:buChar char="§"/>
              <a:tabLst/>
              <a:defRPr sz="1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2250" indent="0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fi-FI" sz="1600" b="1" dirty="0"/>
              <a:t>Juho Rönni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400" dirty="0"/>
              <a:t>Hankealueiden analysointi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400" dirty="0"/>
              <a:t>Talous ja rahoitus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400" dirty="0"/>
              <a:t>Sopimusasiat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62C96AB3-93E4-45DA-AA89-C4CACC3B8C4D}"/>
              </a:ext>
            </a:extLst>
          </p:cNvPr>
          <p:cNvSpPr txBox="1">
            <a:spLocks/>
          </p:cNvSpPr>
          <p:nvPr/>
        </p:nvSpPr>
        <p:spPr>
          <a:xfrm>
            <a:off x="4333875" y="3842864"/>
            <a:ext cx="2794319" cy="102711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46088" indent="-223838" algn="l" defTabSz="914400" rtl="0" eaLnBrk="1" latinLnBrk="0" hangingPunct="1">
              <a:lnSpc>
                <a:spcPts val="2200"/>
              </a:lnSpc>
              <a:spcBef>
                <a:spcPts val="1000"/>
              </a:spcBef>
              <a:buClr>
                <a:schemeClr val="accent2"/>
              </a:buClr>
              <a:buFont typeface="Wingdings" pitchFamily="2" charset="2"/>
              <a:buChar char="§"/>
              <a:tabLst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22300" indent="-176213" algn="l" defTabSz="914400" rtl="0" eaLnBrk="1" latinLnBrk="0" hangingPunct="1">
              <a:lnSpc>
                <a:spcPts val="2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57238" indent="-134938" algn="l" defTabSz="914400" rtl="0" eaLnBrk="1" latinLnBrk="0" hangingPunct="1">
              <a:lnSpc>
                <a:spcPts val="1800"/>
              </a:lnSpc>
              <a:spcBef>
                <a:spcPts val="500"/>
              </a:spcBef>
              <a:buClr>
                <a:schemeClr val="accent2"/>
              </a:buClr>
              <a:buFont typeface="Normaali järjestelmäfontti"/>
              <a:buChar char="‑"/>
              <a:tabLst/>
              <a:defRPr sz="1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893763" indent="-136525" algn="l" defTabSz="914400" rtl="0" eaLnBrk="1" latinLnBrk="0" hangingPunct="1">
              <a:lnSpc>
                <a:spcPts val="1600"/>
              </a:lnSpc>
              <a:spcBef>
                <a:spcPts val="500"/>
              </a:spcBef>
              <a:buClr>
                <a:schemeClr val="accent2"/>
              </a:buClr>
              <a:buFont typeface="Wingdings" pitchFamily="2" charset="2"/>
              <a:buChar char="§"/>
              <a:tabLst/>
              <a:defRPr sz="12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069975" indent="-176213" algn="l" defTabSz="914400" rtl="0" eaLnBrk="1" latinLnBrk="0" hangingPunct="1">
              <a:lnSpc>
                <a:spcPts val="1400"/>
              </a:lnSpc>
              <a:spcBef>
                <a:spcPts val="500"/>
              </a:spcBef>
              <a:buClr>
                <a:schemeClr val="accent2"/>
              </a:buClr>
              <a:buFont typeface="Wingdings" pitchFamily="2" charset="2"/>
              <a:buChar char="§"/>
              <a:tabLst/>
              <a:defRPr sz="1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2250" indent="0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fi-FI" sz="1600" b="1" dirty="0"/>
              <a:t>Terho Puustinen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400" dirty="0"/>
              <a:t>Viestintä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400" dirty="0"/>
              <a:t>Yhteiskuntasuhteet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429A6F11-FD44-48FB-A146-CA850F122DC9}"/>
              </a:ext>
            </a:extLst>
          </p:cNvPr>
          <p:cNvSpPr txBox="1">
            <a:spLocks/>
          </p:cNvSpPr>
          <p:nvPr/>
        </p:nvSpPr>
        <p:spPr>
          <a:xfrm>
            <a:off x="3169920" y="5017136"/>
            <a:ext cx="8555355" cy="102711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46088" indent="-223838" algn="l" defTabSz="914400" rtl="0" eaLnBrk="1" latinLnBrk="0" hangingPunct="1">
              <a:lnSpc>
                <a:spcPts val="2200"/>
              </a:lnSpc>
              <a:spcBef>
                <a:spcPts val="1000"/>
              </a:spcBef>
              <a:buClr>
                <a:schemeClr val="accent2"/>
              </a:buClr>
              <a:buFont typeface="Wingdings" pitchFamily="2" charset="2"/>
              <a:buChar char="§"/>
              <a:tabLst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22300" indent="-176213" algn="l" defTabSz="914400" rtl="0" eaLnBrk="1" latinLnBrk="0" hangingPunct="1">
              <a:lnSpc>
                <a:spcPts val="2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57238" indent="-134938" algn="l" defTabSz="914400" rtl="0" eaLnBrk="1" latinLnBrk="0" hangingPunct="1">
              <a:lnSpc>
                <a:spcPts val="1800"/>
              </a:lnSpc>
              <a:spcBef>
                <a:spcPts val="500"/>
              </a:spcBef>
              <a:buClr>
                <a:schemeClr val="accent2"/>
              </a:buClr>
              <a:buFont typeface="Normaali järjestelmäfontti"/>
              <a:buChar char="‑"/>
              <a:tabLst/>
              <a:defRPr sz="1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893763" indent="-136525" algn="l" defTabSz="914400" rtl="0" eaLnBrk="1" latinLnBrk="0" hangingPunct="1">
              <a:lnSpc>
                <a:spcPts val="1600"/>
              </a:lnSpc>
              <a:spcBef>
                <a:spcPts val="500"/>
              </a:spcBef>
              <a:buClr>
                <a:schemeClr val="accent2"/>
              </a:buClr>
              <a:buFont typeface="Wingdings" pitchFamily="2" charset="2"/>
              <a:buChar char="§"/>
              <a:tabLst/>
              <a:defRPr sz="12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069975" indent="-176213" algn="l" defTabSz="914400" rtl="0" eaLnBrk="1" latinLnBrk="0" hangingPunct="1">
              <a:lnSpc>
                <a:spcPts val="1400"/>
              </a:lnSpc>
              <a:spcBef>
                <a:spcPts val="500"/>
              </a:spcBef>
              <a:buClr>
                <a:schemeClr val="accent2"/>
              </a:buClr>
              <a:buFont typeface="Wingdings" pitchFamily="2" charset="2"/>
              <a:buChar char="§"/>
              <a:tabLst/>
              <a:defRPr sz="1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2250" indent="0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fi-FI" sz="1600" b="1" dirty="0"/>
              <a:t>Sähköverkkoliityntä:	Kaavoitus, YVA ja suunnittelu:	Sopimukset:</a:t>
            </a:r>
          </a:p>
        </p:txBody>
      </p:sp>
      <p:pic>
        <p:nvPicPr>
          <p:cNvPr id="20" name="Picture 19" descr="Logo&#10;&#10;Description automatically generated with medium confidence">
            <a:extLst>
              <a:ext uri="{FF2B5EF4-FFF2-40B4-BE49-F238E27FC236}">
                <a16:creationId xmlns:a16="http://schemas.microsoft.com/office/drawing/2014/main" id="{2010E0D1-AE80-41D3-AAD5-80E79B3FEB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5099" y="5494690"/>
            <a:ext cx="1621105" cy="250314"/>
          </a:xfrm>
          <a:prstGeom prst="rect">
            <a:avLst/>
          </a:prstGeom>
        </p:spPr>
      </p:pic>
      <p:pic>
        <p:nvPicPr>
          <p:cNvPr id="26" name="Picture 25" descr="Logo, company name&#10;&#10;Description automatically generated">
            <a:extLst>
              <a:ext uri="{FF2B5EF4-FFF2-40B4-BE49-F238E27FC236}">
                <a16:creationId xmlns:a16="http://schemas.microsoft.com/office/drawing/2014/main" id="{3C1E34DA-8110-4878-A0F3-9553E74D96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96397" y="5291751"/>
            <a:ext cx="1168288" cy="656192"/>
          </a:xfrm>
          <a:prstGeom prst="rect">
            <a:avLst/>
          </a:prstGeom>
        </p:spPr>
      </p:pic>
      <p:pic>
        <p:nvPicPr>
          <p:cNvPr id="1028" name="Picture 4" descr="AFRY hiring Consultant/Senior Consultant, Management Consulting - Helsinki,  Stockholm, Oslo in Helsinki Metropolitan Area | LinkedIn">
            <a:extLst>
              <a:ext uri="{FF2B5EF4-FFF2-40B4-BE49-F238E27FC236}">
                <a16:creationId xmlns:a16="http://schemas.microsoft.com/office/drawing/2014/main" id="{624F7B56-CA5C-4938-966F-04751D9D5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286489"/>
            <a:ext cx="624504" cy="624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7AB91ED8-33E8-464A-BB12-214D3A90795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87499" y="5494690"/>
            <a:ext cx="764826" cy="2616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194590E-F7CA-4231-80E4-E77FB1BFF72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65035" y="1617543"/>
            <a:ext cx="1034203" cy="1060923"/>
          </a:xfrm>
          <a:prstGeom prst="rect">
            <a:avLst/>
          </a:prstGeom>
        </p:spPr>
      </p:pic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1B26E928-9C16-489E-AE9A-4AFC57865E87}"/>
              </a:ext>
            </a:extLst>
          </p:cNvPr>
          <p:cNvSpPr txBox="1">
            <a:spLocks/>
          </p:cNvSpPr>
          <p:nvPr/>
        </p:nvSpPr>
        <p:spPr>
          <a:xfrm>
            <a:off x="8299238" y="1617542"/>
            <a:ext cx="2794319" cy="102711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46088" indent="-223838" algn="l" defTabSz="914400" rtl="0" eaLnBrk="1" latinLnBrk="0" hangingPunct="1">
              <a:lnSpc>
                <a:spcPts val="2200"/>
              </a:lnSpc>
              <a:spcBef>
                <a:spcPts val="1000"/>
              </a:spcBef>
              <a:buClr>
                <a:schemeClr val="accent2"/>
              </a:buClr>
              <a:buFont typeface="Wingdings" pitchFamily="2" charset="2"/>
              <a:buChar char="§"/>
              <a:tabLst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22300" indent="-176213" algn="l" defTabSz="914400" rtl="0" eaLnBrk="1" latinLnBrk="0" hangingPunct="1">
              <a:lnSpc>
                <a:spcPts val="2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57238" indent="-134938" algn="l" defTabSz="914400" rtl="0" eaLnBrk="1" latinLnBrk="0" hangingPunct="1">
              <a:lnSpc>
                <a:spcPts val="1800"/>
              </a:lnSpc>
              <a:spcBef>
                <a:spcPts val="500"/>
              </a:spcBef>
              <a:buClr>
                <a:schemeClr val="accent2"/>
              </a:buClr>
              <a:buFont typeface="Normaali järjestelmäfontti"/>
              <a:buChar char="‑"/>
              <a:tabLst/>
              <a:defRPr sz="1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893763" indent="-136525" algn="l" defTabSz="914400" rtl="0" eaLnBrk="1" latinLnBrk="0" hangingPunct="1">
              <a:lnSpc>
                <a:spcPts val="1600"/>
              </a:lnSpc>
              <a:spcBef>
                <a:spcPts val="500"/>
              </a:spcBef>
              <a:buClr>
                <a:schemeClr val="accent2"/>
              </a:buClr>
              <a:buFont typeface="Wingdings" pitchFamily="2" charset="2"/>
              <a:buChar char="§"/>
              <a:tabLst/>
              <a:defRPr sz="12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069975" indent="-176213" algn="l" defTabSz="914400" rtl="0" eaLnBrk="1" latinLnBrk="0" hangingPunct="1">
              <a:lnSpc>
                <a:spcPts val="1400"/>
              </a:lnSpc>
              <a:spcBef>
                <a:spcPts val="500"/>
              </a:spcBef>
              <a:buClr>
                <a:schemeClr val="accent2"/>
              </a:buClr>
              <a:buFont typeface="Wingdings" pitchFamily="2" charset="2"/>
              <a:buChar char="§"/>
              <a:tabLst/>
              <a:defRPr sz="1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2250" indent="0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fi-FI" sz="1600" b="1" dirty="0"/>
              <a:t>Tommi Hietala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400" dirty="0"/>
              <a:t>Sähköverkko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400" dirty="0"/>
              <a:t>Sähköasemat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fi-FI" sz="1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2C7C9A-B6DE-4A25-AA05-C9BFABBFCE6F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b="11173"/>
          <a:stretch/>
        </p:blipFill>
        <p:spPr>
          <a:xfrm>
            <a:off x="7274030" y="2737739"/>
            <a:ext cx="1025208" cy="1027110"/>
          </a:xfrm>
          <a:prstGeom prst="rect">
            <a:avLst/>
          </a:prstGeom>
        </p:spPr>
      </p:pic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2700C589-4100-4AD5-AC18-00AF5281368C}"/>
              </a:ext>
            </a:extLst>
          </p:cNvPr>
          <p:cNvSpPr txBox="1">
            <a:spLocks/>
          </p:cNvSpPr>
          <p:nvPr/>
        </p:nvSpPr>
        <p:spPr>
          <a:xfrm>
            <a:off x="8301671" y="2740565"/>
            <a:ext cx="2794319" cy="102711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46088" indent="-223838" algn="l" defTabSz="914400" rtl="0" eaLnBrk="1" latinLnBrk="0" hangingPunct="1">
              <a:lnSpc>
                <a:spcPts val="2200"/>
              </a:lnSpc>
              <a:spcBef>
                <a:spcPts val="1000"/>
              </a:spcBef>
              <a:buClr>
                <a:schemeClr val="accent2"/>
              </a:buClr>
              <a:buFont typeface="Wingdings" pitchFamily="2" charset="2"/>
              <a:buChar char="§"/>
              <a:tabLst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22300" indent="-176213" algn="l" defTabSz="914400" rtl="0" eaLnBrk="1" latinLnBrk="0" hangingPunct="1">
              <a:lnSpc>
                <a:spcPts val="2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57238" indent="-134938" algn="l" defTabSz="914400" rtl="0" eaLnBrk="1" latinLnBrk="0" hangingPunct="1">
              <a:lnSpc>
                <a:spcPts val="1800"/>
              </a:lnSpc>
              <a:spcBef>
                <a:spcPts val="500"/>
              </a:spcBef>
              <a:buClr>
                <a:schemeClr val="accent2"/>
              </a:buClr>
              <a:buFont typeface="Normaali järjestelmäfontti"/>
              <a:buChar char="‑"/>
              <a:tabLst/>
              <a:defRPr sz="1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893763" indent="-136525" algn="l" defTabSz="914400" rtl="0" eaLnBrk="1" latinLnBrk="0" hangingPunct="1">
              <a:lnSpc>
                <a:spcPts val="1600"/>
              </a:lnSpc>
              <a:spcBef>
                <a:spcPts val="500"/>
              </a:spcBef>
              <a:buClr>
                <a:schemeClr val="accent2"/>
              </a:buClr>
              <a:buFont typeface="Wingdings" pitchFamily="2" charset="2"/>
              <a:buChar char="§"/>
              <a:tabLst/>
              <a:defRPr sz="12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069975" indent="-176213" algn="l" defTabSz="914400" rtl="0" eaLnBrk="1" latinLnBrk="0" hangingPunct="1">
              <a:lnSpc>
                <a:spcPts val="1400"/>
              </a:lnSpc>
              <a:spcBef>
                <a:spcPts val="500"/>
              </a:spcBef>
              <a:buClr>
                <a:schemeClr val="accent2"/>
              </a:buClr>
              <a:buFont typeface="Wingdings" pitchFamily="2" charset="2"/>
              <a:buChar char="§"/>
              <a:tabLst/>
              <a:defRPr sz="1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2250" indent="0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fi-FI" sz="1600" b="1" dirty="0"/>
              <a:t>Matti Kautto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400" dirty="0"/>
              <a:t>Kaavoituksen ohjaus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400" dirty="0" err="1"/>
              <a:t>Luvituksen</a:t>
            </a:r>
            <a:r>
              <a:rPr lang="fi-FI" sz="1400" dirty="0"/>
              <a:t> ohjaus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fi-FI" sz="1400" dirty="0"/>
          </a:p>
        </p:txBody>
      </p:sp>
      <p:pic>
        <p:nvPicPr>
          <p:cNvPr id="3" name="Picture 2" descr="Kuvatulokset haulle joonas hokkanen">
            <a:extLst>
              <a:ext uri="{FF2B5EF4-FFF2-40B4-BE49-F238E27FC236}">
                <a16:creationId xmlns:a16="http://schemas.microsoft.com/office/drawing/2014/main" id="{B02FFEB8-291C-4ED4-8239-545AF38B65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356" y="3867258"/>
            <a:ext cx="1039098" cy="1039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D916C359-D20E-4740-9A63-3EB0E291821F}"/>
              </a:ext>
            </a:extLst>
          </p:cNvPr>
          <p:cNvSpPr txBox="1">
            <a:spLocks/>
          </p:cNvSpPr>
          <p:nvPr/>
        </p:nvSpPr>
        <p:spPr>
          <a:xfrm>
            <a:off x="8299238" y="3860762"/>
            <a:ext cx="2794319" cy="102711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46088" indent="-223838" algn="l" defTabSz="914400" rtl="0" eaLnBrk="1" latinLnBrk="0" hangingPunct="1">
              <a:lnSpc>
                <a:spcPts val="2200"/>
              </a:lnSpc>
              <a:spcBef>
                <a:spcPts val="1000"/>
              </a:spcBef>
              <a:buClr>
                <a:schemeClr val="accent2"/>
              </a:buClr>
              <a:buFont typeface="Wingdings" pitchFamily="2" charset="2"/>
              <a:buChar char="§"/>
              <a:tabLst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22300" indent="-176213" algn="l" defTabSz="914400" rtl="0" eaLnBrk="1" latinLnBrk="0" hangingPunct="1">
              <a:lnSpc>
                <a:spcPts val="2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57238" indent="-134938" algn="l" defTabSz="914400" rtl="0" eaLnBrk="1" latinLnBrk="0" hangingPunct="1">
              <a:lnSpc>
                <a:spcPts val="1800"/>
              </a:lnSpc>
              <a:spcBef>
                <a:spcPts val="500"/>
              </a:spcBef>
              <a:buClr>
                <a:schemeClr val="accent2"/>
              </a:buClr>
              <a:buFont typeface="Normaali järjestelmäfontti"/>
              <a:buChar char="‑"/>
              <a:tabLst/>
              <a:defRPr sz="1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893763" indent="-136525" algn="l" defTabSz="914400" rtl="0" eaLnBrk="1" latinLnBrk="0" hangingPunct="1">
              <a:lnSpc>
                <a:spcPts val="1600"/>
              </a:lnSpc>
              <a:spcBef>
                <a:spcPts val="500"/>
              </a:spcBef>
              <a:buClr>
                <a:schemeClr val="accent2"/>
              </a:buClr>
              <a:buFont typeface="Wingdings" pitchFamily="2" charset="2"/>
              <a:buChar char="§"/>
              <a:tabLst/>
              <a:defRPr sz="12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069975" indent="-176213" algn="l" defTabSz="914400" rtl="0" eaLnBrk="1" latinLnBrk="0" hangingPunct="1">
              <a:lnSpc>
                <a:spcPts val="1400"/>
              </a:lnSpc>
              <a:spcBef>
                <a:spcPts val="500"/>
              </a:spcBef>
              <a:buClr>
                <a:schemeClr val="accent2"/>
              </a:buClr>
              <a:buFont typeface="Wingdings" pitchFamily="2" charset="2"/>
              <a:buChar char="§"/>
              <a:tabLst/>
              <a:defRPr sz="1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2250" indent="0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fi-FI" sz="1600" b="1" dirty="0"/>
              <a:t>Joonas Hokkanen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400" dirty="0"/>
              <a:t>Ympäristöselvitykset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400" dirty="0"/>
              <a:t>YVA:n ohjaus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fi-FI" sz="1400" dirty="0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5CE7E05D-470C-4281-929F-AD29E8BBC75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99308" y="5044009"/>
            <a:ext cx="1109463" cy="1109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072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DA24D-35ED-44CC-B218-0B8A29722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Olemme mukana hankkeen elinkaaren kaikissa vaiheissa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698DA5-7F28-4845-96B4-6D6E904F6A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255" t="6103" r="36176" b="3276"/>
          <a:stretch/>
        </p:blipFill>
        <p:spPr>
          <a:xfrm>
            <a:off x="4908550" y="1730859"/>
            <a:ext cx="2374900" cy="41757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0F070E1-01BE-41E4-BA0D-C35AA240B3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253" t="6103" r="62177" b="3276"/>
          <a:stretch/>
        </p:blipFill>
        <p:spPr>
          <a:xfrm>
            <a:off x="1163637" y="1730859"/>
            <a:ext cx="2374900" cy="41757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A9045D9-F266-458D-B93E-79B696BC14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825" t="6103" r="10657" b="3276"/>
          <a:stretch/>
        </p:blipFill>
        <p:spPr>
          <a:xfrm>
            <a:off x="8559800" y="1712793"/>
            <a:ext cx="2280920" cy="4175760"/>
          </a:xfrm>
          <a:prstGeom prst="rect">
            <a:avLst/>
          </a:prstGeom>
        </p:spPr>
      </p:pic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918639AB-A013-4CDE-93E6-51DC3FB27815}"/>
              </a:ext>
            </a:extLst>
          </p:cNvPr>
          <p:cNvSpPr/>
          <p:nvPr/>
        </p:nvSpPr>
        <p:spPr>
          <a:xfrm rot="5400000">
            <a:off x="3013076" y="3563469"/>
            <a:ext cx="2514598" cy="510540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54D0FE92-03CF-4CF3-9671-A33EC99185DF}"/>
              </a:ext>
            </a:extLst>
          </p:cNvPr>
          <p:cNvSpPr/>
          <p:nvPr/>
        </p:nvSpPr>
        <p:spPr>
          <a:xfrm rot="5400000">
            <a:off x="6664326" y="3563469"/>
            <a:ext cx="2514598" cy="510540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7730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BF175D96-4BD7-B849-9860-FE95C88D0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0980" y="2899580"/>
            <a:ext cx="5191010" cy="332399"/>
          </a:xfrm>
        </p:spPr>
        <p:txBody>
          <a:bodyPr/>
          <a:lstStyle/>
          <a:p>
            <a:r>
              <a:rPr lang="fi-FI"/>
              <a:t>Hankkeen </a:t>
            </a:r>
            <a:r>
              <a:rPr lang="fi-FI" dirty="0"/>
              <a:t>esittely</a:t>
            </a:r>
          </a:p>
        </p:txBody>
      </p:sp>
    </p:spTree>
    <p:extLst>
      <p:ext uri="{BB962C8B-B14F-4D97-AF65-F5344CB8AC3E}">
        <p14:creationId xmlns:p14="http://schemas.microsoft.com/office/powerpoint/2010/main" val="3426908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26299-46F7-4C57-9C4C-CF3758164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Hankkeen lähtökohdat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F07BE2-4847-4604-A7D6-6E25FC86FF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3638" y="1903293"/>
            <a:ext cx="10113961" cy="167629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i-FI" b="1" dirty="0"/>
              <a:t>Maltillisen kokoinen, enintään seitsemän tuulivoimalaitoksen hanke</a:t>
            </a:r>
          </a:p>
          <a:p>
            <a:pPr>
              <a:lnSpc>
                <a:spcPct val="150000"/>
              </a:lnSpc>
            </a:pPr>
            <a:r>
              <a:rPr lang="fi-FI" b="1" dirty="0"/>
              <a:t>Tavoitteena toteuttaa hankkeesta laaja ympäristövaikutusten arviointi</a:t>
            </a:r>
          </a:p>
          <a:p>
            <a:pPr>
              <a:lnSpc>
                <a:spcPct val="150000"/>
              </a:lnSpc>
            </a:pPr>
            <a:r>
              <a:rPr lang="fi-FI" b="1" dirty="0"/>
              <a:t>Maakunnallisesti merkittävän kokoluokan alittava hankekoko</a:t>
            </a:r>
          </a:p>
          <a:p>
            <a:pPr>
              <a:lnSpc>
                <a:spcPct val="150000"/>
              </a:lnSpc>
            </a:pPr>
            <a:r>
              <a:rPr lang="fi-FI" b="1" dirty="0"/>
              <a:t>Merkittävät maanvuokratulot ja kiinteistöverotulot</a:t>
            </a:r>
          </a:p>
          <a:p>
            <a:pPr>
              <a:lnSpc>
                <a:spcPct val="150000"/>
              </a:lnSpc>
            </a:pPr>
            <a:r>
              <a:rPr lang="fi-FI" b="1" dirty="0"/>
              <a:t>Toteuttamiskelpoinen sähkönsiirto yhdistämällä hanke Haukkasalon tuulipuistoon</a:t>
            </a:r>
          </a:p>
          <a:p>
            <a:pPr>
              <a:lnSpc>
                <a:spcPct val="150000"/>
              </a:lnSpc>
            </a:pPr>
            <a:r>
              <a:rPr lang="fi-FI" b="1"/>
              <a:t>Alueelle esitetään </a:t>
            </a:r>
            <a:r>
              <a:rPr lang="fi-FI" b="1" dirty="0"/>
              <a:t>myös aurinkosähkön tuotantoa</a:t>
            </a:r>
          </a:p>
          <a:p>
            <a:pPr>
              <a:lnSpc>
                <a:spcPct val="150000"/>
              </a:lnSpc>
            </a:pPr>
            <a:r>
              <a:rPr lang="fi-FI" b="1" dirty="0"/>
              <a:t>Kasvollinen, paikallinen ja osallistava toimintatapa</a:t>
            </a:r>
          </a:p>
        </p:txBody>
      </p:sp>
    </p:spTree>
    <p:extLst>
      <p:ext uri="{BB962C8B-B14F-4D97-AF65-F5344CB8AC3E}">
        <p14:creationId xmlns:p14="http://schemas.microsoft.com/office/powerpoint/2010/main" val="16620891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Pohjan Voima">
      <a:dk1>
        <a:srgbClr val="000000"/>
      </a:dk1>
      <a:lt1>
        <a:srgbClr val="FFFFFF"/>
      </a:lt1>
      <a:dk2>
        <a:srgbClr val="0F5569"/>
      </a:dk2>
      <a:lt2>
        <a:srgbClr val="E7F2F8"/>
      </a:lt2>
      <a:accent1>
        <a:srgbClr val="A19582"/>
      </a:accent1>
      <a:accent2>
        <a:srgbClr val="5DA8CF"/>
      </a:accent2>
      <a:accent3>
        <a:srgbClr val="0F5569"/>
      </a:accent3>
      <a:accent4>
        <a:srgbClr val="D0CAC0"/>
      </a:accent4>
      <a:accent5>
        <a:srgbClr val="AED3E7"/>
      </a:accent5>
      <a:accent6>
        <a:srgbClr val="8B9DAB"/>
      </a:accent6>
      <a:hlink>
        <a:srgbClr val="0F5569"/>
      </a:hlink>
      <a:folHlink>
        <a:srgbClr val="0F556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cc7ed01d-797e-4749-8cb7-fdb80d988830">
      <UserInfo>
        <DisplayName>Tomi Mäkipelto</DisplayName>
        <AccountId>12</AccountId>
        <AccountType/>
      </UserInfo>
    </SharedWithUsers>
    <TaxCatchAll xmlns="cc7ed01d-797e-4749-8cb7-fdb80d988830" xsi:nil="true"/>
    <lcf76f155ced4ddcb4097134ff3c332f xmlns="fb4ae2a9-081d-487d-89a5-469329aebc77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5386B582D96B834EB00B321985175DA1" ma:contentTypeVersion="16" ma:contentTypeDescription="Luo uusi asiakirja." ma:contentTypeScope="" ma:versionID="e7bd0fe752d32db04e303bd06adf9f02">
  <xsd:schema xmlns:xsd="http://www.w3.org/2001/XMLSchema" xmlns:xs="http://www.w3.org/2001/XMLSchema" xmlns:p="http://schemas.microsoft.com/office/2006/metadata/properties" xmlns:ns2="fb4ae2a9-081d-487d-89a5-469329aebc77" xmlns:ns3="cc7ed01d-797e-4749-8cb7-fdb80d988830" targetNamespace="http://schemas.microsoft.com/office/2006/metadata/properties" ma:root="true" ma:fieldsID="bdf09d7b92c60156b065eb7ac08fe637" ns2:_="" ns3:_="">
    <xsd:import namespace="fb4ae2a9-081d-487d-89a5-469329aebc77"/>
    <xsd:import namespace="cc7ed01d-797e-4749-8cb7-fdb80d98883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4ae2a9-081d-487d-89a5-469329aebc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Kuvien tunnisteet" ma:readOnly="false" ma:fieldId="{5cf76f15-5ced-4ddc-b409-7134ff3c332f}" ma:taxonomyMulti="true" ma:sspId="d0451d30-6347-4e55-bf43-92921465d40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7ed01d-797e-4749-8cb7-fdb80d98883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1e450f9-a1e4-46f2-8354-4c59061bd8e3}" ma:internalName="TaxCatchAll" ma:showField="CatchAllData" ma:web="cc7ed01d-797e-4749-8cb7-fdb80d98883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08196FF-E1E9-49D7-8A3D-7F9E5994839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ACBAC40-D42E-4D20-873B-0337505692B7}">
  <ds:schemaRefs>
    <ds:schemaRef ds:uri="cc7ed01d-797e-4749-8cb7-fdb80d988830"/>
    <ds:schemaRef ds:uri="fb4ae2a9-081d-487d-89a5-469329aebc7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2649578-BC65-4E4A-BD84-4753C11EDE1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b4ae2a9-081d-487d-89a5-469329aebc77"/>
    <ds:schemaRef ds:uri="cc7ed01d-797e-4749-8cb7-fdb80d98883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413</TotalTime>
  <Words>602</Words>
  <Application>Microsoft Office PowerPoint</Application>
  <PresentationFormat>Laajakuva</PresentationFormat>
  <Paragraphs>113</Paragraphs>
  <Slides>19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19</vt:i4>
      </vt:variant>
    </vt:vector>
  </HeadingPairs>
  <TitlesOfParts>
    <vt:vector size="25" baseType="lpstr">
      <vt:lpstr>Arial</vt:lpstr>
      <vt:lpstr>Calibri</vt:lpstr>
      <vt:lpstr>Century Gothic</vt:lpstr>
      <vt:lpstr>Normaali järjestelmäfontti</vt:lpstr>
      <vt:lpstr>Wingdings</vt:lpstr>
      <vt:lpstr>Office-teema</vt:lpstr>
      <vt:lpstr>PowerPoint-esitys</vt:lpstr>
      <vt:lpstr>Puhujan esittely</vt:lpstr>
      <vt:lpstr>Sisältö</vt:lpstr>
      <vt:lpstr>Pohjan Voima lyhyesti</vt:lpstr>
      <vt:lpstr>Uusiutuvaa suomalaista energiaa</vt:lpstr>
      <vt:lpstr>Pohjan Voiman avainhenkilöt ja kumppanit</vt:lpstr>
      <vt:lpstr>Olemme mukana hankkeen elinkaaren kaikissa vaiheissa</vt:lpstr>
      <vt:lpstr>Hankkeen esittely</vt:lpstr>
      <vt:lpstr>Hankkeen lähtökohdat</vt:lpstr>
      <vt:lpstr>Hankkeen sijainti</vt:lpstr>
      <vt:lpstr>Alustavan hankealueen sijainti – voimaloiden sijoittelualue on rajatumpi alue hankealueen sisällä</vt:lpstr>
      <vt:lpstr>Hankkeen alustava mittakaava</vt:lpstr>
      <vt:lpstr>Hankkeen alustava aikataulu</vt:lpstr>
      <vt:lpstr>Hankkeen alustava aikataulu</vt:lpstr>
      <vt:lpstr>Hanke paikallisten  asukkaiden näkökulmasta</vt:lpstr>
      <vt:lpstr>Työllisyys- ja talousvaikutukset</vt:lpstr>
      <vt:lpstr>Osallistaminen ja viestintä</vt:lpstr>
      <vt:lpstr>Maisema- ja ympäristövaikutukset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Jussi Salakka</dc:creator>
  <cp:lastModifiedBy>Sami Merelä</cp:lastModifiedBy>
  <cp:revision>12</cp:revision>
  <cp:lastPrinted>2021-05-28T07:58:25Z</cp:lastPrinted>
  <dcterms:created xsi:type="dcterms:W3CDTF">2021-03-04T12:56:52Z</dcterms:created>
  <dcterms:modified xsi:type="dcterms:W3CDTF">2022-11-28T12:52:22Z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0x0101005386B582D96B834EB00B321985175DA1</vt:lpwstr>
  </property>
  <property fmtid="{D5CDD505-2E9C-101B-9397-08002B2CF9AE}" pid="3" name="MediaServiceImageTags">
    <vt:lpwstr/>
  </property>
</Properties>
</file>